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6" r:id="rId5"/>
    <p:sldId id="259" r:id="rId6"/>
    <p:sldId id="275" r:id="rId7"/>
    <p:sldId id="267" r:id="rId8"/>
    <p:sldId id="274" r:id="rId9"/>
    <p:sldId id="273" r:id="rId10"/>
    <p:sldId id="268" r:id="rId11"/>
    <p:sldId id="261" r:id="rId12"/>
    <p:sldId id="269" r:id="rId13"/>
    <p:sldId id="262" r:id="rId14"/>
    <p:sldId id="270" r:id="rId15"/>
    <p:sldId id="263" r:id="rId16"/>
    <p:sldId id="272" r:id="rId17"/>
    <p:sldId id="264" r:id="rId18"/>
    <p:sldId id="271" r:id="rId19"/>
    <p:sldId id="26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9F6"/>
    <a:srgbClr val="FAF9F6"/>
    <a:srgbClr val="0C2340"/>
    <a:srgbClr val="AE9142"/>
    <a:srgbClr val="022342"/>
    <a:srgbClr val="1F37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43"/>
    <p:restoredTop sz="95840"/>
  </p:normalViewPr>
  <p:slideViewPr>
    <p:cSldViewPr snapToGrid="0">
      <p:cViewPr varScale="1">
        <p:scale>
          <a:sx n="108" d="100"/>
          <a:sy n="108" d="100"/>
        </p:scale>
        <p:origin x="83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D9404D-F676-1447-B320-D8E9BE084409}" type="datetimeFigureOut">
              <a:rPr lang="en-US" smtClean="0"/>
              <a:t>12/1/23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FE8834-690E-6A45-814F-91A3AE4A7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468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0834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6624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512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2790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2341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695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537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7692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557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194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94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102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748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14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1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32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 – what am I doing? Basic why is it interesting?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 – theory stuff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 – also mention service work here briefly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 – signal MC and event mixing part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 – cuts, BDT, categorization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 – signal modelling + note on background fits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 – exactly what it sounds like</a:t>
            </a:r>
          </a:p>
          <a:p>
            <a:pPr marL="669925" indent="-669925"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 – put everything together for questions</a:t>
            </a:r>
          </a:p>
          <a:p>
            <a:pPr marL="0" indent="0">
              <a:buSzPct val="80000"/>
              <a:buFont typeface="+mj-lt"/>
              <a:buNone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REMEMBER TO INCLUDE PLOTS!!!!!!!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3472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413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FE8834-690E-6A45-814F-91A3AE4A7A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85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1DF7A-2082-7F3B-AD15-A3471AC14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72D03D-5514-E24C-791B-EBE7A8C359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47735-DF3B-8AEC-4C57-FD91EE688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D46FA-4587-389D-A6A4-1A465E2D0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4CA83-B82B-BAC3-B23A-8D0D9A211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256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63A8-643A-19F7-39C4-A3339F37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C2B3C1-3353-DAB5-1C86-D986153E8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CF00A-3F4E-3ADA-6F23-252DB4EA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1E42F-7DDF-BEE2-95F5-BA2BF04D7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0EEFD-64A8-30D7-D404-F1B15D1D3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7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1454EF-C654-C493-5854-10E1533974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AB784-E566-9A18-7C87-6DC84828A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57696-54AA-9AF9-4939-57F511AD0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4A68F-4C4D-B6A7-F907-1C8C5E962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5E82C-FBF2-7847-1D1E-155955343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568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5A2E4-D07C-8B9C-430A-1DA64B355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8FFFB-6613-77FB-142D-36D39C074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D8A4C-7211-60E4-8CAF-48132E973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5C877-E9B2-D78B-43BD-A5B8DC2E9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6277D-9903-1D12-93F2-E49490C42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73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CB584-14ED-7FA7-1E19-3AE829E11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DB8A1-C2A4-1FC7-D32E-85C5B46329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5DDBF-0BE0-FC78-3A26-799F11580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7CBAE-D8DF-2AF1-F9BC-E8517DFE7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62F34-6F2F-3E7B-199A-ED483C67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37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537A8-4D57-14AC-8AC8-9A4C2D3FD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9A9-B880-C6AE-5E50-C81A7EC54B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BE8A04-2074-CC0E-4C16-F333F079B5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7D7231-F914-07BA-DDE8-6BA686463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B99A50-7BF9-D3D3-F077-F2A29ED84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363CD6-2B76-BCBA-5026-3566212F8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637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D8B7-2007-D8CA-3721-573402E13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0B0F3-A98C-33CD-20B1-02F2A2D98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8138E0-907A-0BC7-C88C-AA9D0BE9A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B1A5A2-A139-F957-7C51-2885311CE2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1989FA-1B00-3975-01AE-229F3EB0CE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A0D57-8EA1-6633-D884-7AF6752DA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06563F-4D1A-ACC8-ADB9-A0CCFACA4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67A177-008A-AC52-0B8F-0F7B52DA4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54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8C0A7-7AE3-BE31-D75A-97C684ECB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62DC7B-A893-7D6A-D796-512487951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1BB044-FB29-9921-403C-E4EC91179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E9142D-820A-709D-A418-581983904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76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2FD988-BEFD-2873-1CA7-3FC24826E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2B7D25-FD1B-7553-11CD-435AD8A27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5107E-43EA-8C9A-64CB-E8A0FD245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76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E80FD-6C8E-BB4C-F600-9E30D12C9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6856D-F74A-4970-FF07-9C7B7EAC1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23D976-2F98-754D-CC5C-9776CBBE27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F4EA3B-9522-CC1F-A285-63494B63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D36962-1AC9-DD8F-223E-FAD3EEE31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940DE-26E1-E447-873E-5AB801438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08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B1313-74D0-A2ED-387C-365F64C40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903D6B-C3C0-11A2-8E41-B086CFC1F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86CA3A-8CDB-5235-E9EC-79E38D3E18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9E645F-FCCE-C39E-B52D-9602E932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505C60-9145-F7D3-E832-5E057EF2E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F7ACA-7B6D-238C-5B0B-9AA8DB7A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76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71A15F-792E-81AD-55CE-C9475505D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98CD3-3960-A0BC-451C-E9C6AB8CC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25864-D23A-7541-0416-822CB854F4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60626-D654-F148-8E09-E668FA611C18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99CB6-BC3A-F99A-DB02-106A4A9B2C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29E24-FF84-34B4-D0C6-BAE895F6D6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8304B-578E-B84D-8D62-C3895E12D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548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B4FE-9DE0-0AF1-D199-CC1BB0481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650" y="765809"/>
            <a:ext cx="10801350" cy="2922998"/>
          </a:xfrm>
        </p:spPr>
        <p:txBody>
          <a:bodyPr>
            <a:noAutofit/>
          </a:bodyPr>
          <a:lstStyle/>
          <a:p>
            <a:r>
              <a:rPr lang="en-US" sz="35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Search for an exotic Higgs boson decay to two pseudoscalar bosons with a four photon final state</a:t>
            </a:r>
            <a:br>
              <a:rPr lang="en-US" sz="35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</a:br>
            <a:br>
              <a:rPr lang="en-US" sz="35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</a:br>
            <a:r>
              <a:rPr lang="en-US" sz="28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Oral Candidacy Proposal</a:t>
            </a:r>
            <a:br>
              <a:rPr lang="en-US" sz="28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</a:br>
            <a:br>
              <a:rPr lang="en-US" sz="10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</a:br>
            <a:r>
              <a:rPr lang="en-US" sz="1800" b="0" dirty="0">
                <a:solidFill>
                  <a:srgbClr val="0C2340"/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December 13,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C93998-0BE3-B94E-ED10-650C8864E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86238"/>
            <a:ext cx="9144000" cy="1997389"/>
          </a:xfrm>
        </p:spPr>
        <p:txBody>
          <a:bodyPr>
            <a:normAutofit/>
          </a:bodyPr>
          <a:lstStyle/>
          <a:p>
            <a:r>
              <a:rPr lang="en-US" sz="2800" b="1" dirty="0" err="1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Sergi</a:t>
            </a:r>
            <a:r>
              <a:rPr lang="en-US" sz="2800" b="1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Castells</a:t>
            </a:r>
          </a:p>
          <a:p>
            <a:endParaRPr lang="en-US" dirty="0">
              <a:solidFill>
                <a:srgbClr val="0C2340"/>
              </a:solidFill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Advisors: Colin Jessop and Nancy Marinelli</a:t>
            </a:r>
            <a:endParaRPr lang="en-US" dirty="0">
              <a:solidFill>
                <a:srgbClr val="0C2340"/>
              </a:solidFill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19A99A4-E19C-A084-29CA-678FF99E634D}"/>
              </a:ext>
            </a:extLst>
          </p:cNvPr>
          <p:cNvCxnSpPr/>
          <p:nvPr/>
        </p:nvCxnSpPr>
        <p:spPr>
          <a:xfrm>
            <a:off x="696000" y="3769049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red line on a blue and yellow circle&#10;&#10;Description automatically generated with medium confidence">
            <a:extLst>
              <a:ext uri="{FF2B5EF4-FFF2-40B4-BE49-F238E27FC236}">
                <a16:creationId xmlns:a16="http://schemas.microsoft.com/office/drawing/2014/main" id="{7E63B2D4-3DB1-F2CA-CB64-DF774C1DF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1" y="6072469"/>
            <a:ext cx="678180" cy="678180"/>
          </a:xfrm>
          <a:prstGeom prst="rect">
            <a:avLst/>
          </a:prstGeom>
        </p:spPr>
      </p:pic>
      <p:pic>
        <p:nvPicPr>
          <p:cNvPr id="9" name="Picture 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94CE006-BE2C-952C-1E4B-BD19C4803D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6960" y="6263869"/>
            <a:ext cx="2080260" cy="48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509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244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Sample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How the signal MC was made – also the conversions are probably important given the current setup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Why not using MC for background?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mixing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0293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9438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Event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Cuts and selections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Efficiencies?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4-photon BDT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Categorization optimization + cut?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094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3639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Statistical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Signal modelling for nominal mass points (plot!)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Intermediate mass points – to do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Note about background modelling as nuisance parameter when extracting limits?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To do stuff, e.g., limit extraction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4356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615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Advancements on Previous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How to improve on the previous analysis…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More statistics if doing a Run 2 + partial Run 3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Deep learning model instead of a BDT (</a:t>
            </a:r>
            <a:r>
              <a:rPr lang="en-US" sz="2400" dirty="0" err="1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Keras</a:t>
            </a: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network vs tree)</a:t>
            </a:r>
          </a:p>
          <a:p>
            <a:pPr lvl="1">
              <a:buSzPct val="80000"/>
              <a:tabLst>
                <a:tab pos="1057275" algn="l"/>
              </a:tabLst>
            </a:pPr>
            <a:r>
              <a:rPr lang="en-US" sz="20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Better with lower-level variables. Still might be possible given the work done to add extra branches to the samples anyway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Improvement by sqrt(2) in precision from Run 2 </a:t>
            </a: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  <a:sym typeface="Wingdings" pitchFamily="2" charset="2"/>
              </a:rPr>
              <a:t> Run 3</a:t>
            </a:r>
          </a:p>
          <a:p>
            <a:pPr>
              <a:buSzPct val="80000"/>
              <a:tabLst>
                <a:tab pos="1057275" algn="l"/>
              </a:tabLst>
            </a:pPr>
            <a:endParaRPr lang="en-US" sz="2400" dirty="0">
              <a:solidFill>
                <a:srgbClr val="0C2340"/>
              </a:solidFill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243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243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Do this last?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378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8815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Why do this analysis?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Why is it interesting?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Basically copy some of my intro from the proposal paper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Quick overview of what I’m doing now, i.e., proof-of-concept for 2018 Run 2 portion of old analysis and then Run 3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9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774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The Standard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52578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Basics…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Higgs Sector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EWSB</a:t>
            </a:r>
          </a:p>
          <a:p>
            <a:pPr lvl="1">
              <a:buSzPct val="80000"/>
              <a:tabLst>
                <a:tab pos="1057275" algn="l"/>
              </a:tabLst>
            </a:pPr>
            <a:r>
              <a:rPr lang="en-US" sz="20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Higgs Mechanism – boson masses</a:t>
            </a:r>
          </a:p>
          <a:p>
            <a:pPr lvl="1">
              <a:buSzPct val="80000"/>
              <a:tabLst>
                <a:tab pos="1057275" algn="l"/>
              </a:tabLst>
            </a:pPr>
            <a:r>
              <a:rPr lang="en-US" sz="20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Higgs VEV + Yukawa coupling – other particle masses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CD9CCA9-75A7-A947-2480-28FC9051FE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57" b="1"/>
          <a:stretch/>
        </p:blipFill>
        <p:spPr>
          <a:xfrm>
            <a:off x="5953496" y="1097280"/>
            <a:ext cx="5942923" cy="522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7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Extended Higgs Sectors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Various models with extended Higgs sectors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Difference in </a:t>
            </a:r>
            <a:r>
              <a:rPr lang="en-US" sz="2400" dirty="0" err="1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phenomenologies</a:t>
            </a:r>
            <a:endParaRPr lang="en-US" sz="2400" dirty="0">
              <a:solidFill>
                <a:srgbClr val="0C2340"/>
              </a:solidFill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No FCNC -&gt; Z2 symmetries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Rho parameter + maintaining = 1 &amp; Restrictions in (T_3, Y) for rho = 1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E.g. triplets need contrived VEV for rho ~= 1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293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095"/>
            <a:ext cx="10515600" cy="675005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0"/>
            <a:ext cx="10515600" cy="5228273"/>
          </a:xfrm>
        </p:spPr>
        <p:txBody>
          <a:bodyPr>
            <a:normAutofit fontScale="92500" lnSpcReduction="20000"/>
          </a:bodyPr>
          <a:lstStyle/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Introduction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The Standard Model and Beyond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LHC and CMS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Generation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Event Selection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Statistical Analysis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Advancements on Previous Studies</a:t>
            </a:r>
          </a:p>
          <a:p>
            <a:pPr marL="715963" indent="-715963">
              <a:lnSpc>
                <a:spcPct val="150000"/>
              </a:lnSpc>
              <a:buSzPct val="80000"/>
              <a:buFont typeface="+mj-lt"/>
              <a:buAutoNum type="romanUcPeriod"/>
              <a:tabLst>
                <a:tab pos="1057275" algn="l"/>
              </a:tabLs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B819A0-1E3E-9324-260B-0AAA65E34DC5}"/>
              </a:ext>
            </a:extLst>
          </p:cNvPr>
          <p:cNvCxnSpPr/>
          <p:nvPr/>
        </p:nvCxnSpPr>
        <p:spPr>
          <a:xfrm>
            <a:off x="696000" y="717684"/>
            <a:ext cx="10800000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473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erial view of a circular area&#10;&#10;Description automatically generated">
            <a:extLst>
              <a:ext uri="{FF2B5EF4-FFF2-40B4-BE49-F238E27FC236}">
                <a16:creationId xmlns:a16="http://schemas.microsoft.com/office/drawing/2014/main" id="{D456343B-A3FD-545D-5562-E635C86E78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90000"/>
          </a:blip>
          <a:srcRect t="29073"/>
          <a:stretch/>
        </p:blipFill>
        <p:spPr>
          <a:xfrm>
            <a:off x="-331711" y="-308758"/>
            <a:ext cx="12855421" cy="2541315"/>
          </a:xfrm>
          <a:prstGeom prst="rect">
            <a:avLst/>
          </a:prstGeom>
          <a:noFill/>
          <a:effectLst>
            <a:softEdge rad="1270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3D3810-3055-6C6C-CCE8-540BA6F5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3193" y="193966"/>
            <a:ext cx="6585612" cy="1212603"/>
          </a:xfrm>
          <a:effectLst>
            <a:outerShdw blurRad="50800" dist="38100" dir="2700000" algn="tl" rotWithShape="0">
              <a:srgbClr val="0C2340">
                <a:alpha val="40000"/>
              </a:srgb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3800" b="1" dirty="0">
                <a:ln w="0">
                  <a:solidFill>
                    <a:schemeClr val="accent1">
                      <a:shade val="15000"/>
                      <a:alpha val="20000"/>
                    </a:schemeClr>
                  </a:solidFill>
                </a:ln>
                <a:solidFill>
                  <a:srgbClr val="AE914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The Large Hadron Collider</a:t>
            </a:r>
            <a:br>
              <a:rPr lang="en-US" sz="3800" b="1" dirty="0">
                <a:ln w="0">
                  <a:solidFill>
                    <a:schemeClr val="accent1">
                      <a:shade val="15000"/>
                      <a:alpha val="20000"/>
                    </a:schemeClr>
                  </a:solidFill>
                </a:ln>
                <a:solidFill>
                  <a:srgbClr val="AE914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</a:br>
            <a:r>
              <a:rPr lang="en-US" sz="3800" b="1" dirty="0">
                <a:ln w="0">
                  <a:solidFill>
                    <a:schemeClr val="accent1">
                      <a:shade val="15000"/>
                      <a:alpha val="20000"/>
                    </a:schemeClr>
                  </a:solidFill>
                </a:ln>
                <a:solidFill>
                  <a:srgbClr val="AE914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(LHC)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C00948-4456-73B7-3DFE-5A6818F92BE2}"/>
              </a:ext>
            </a:extLst>
          </p:cNvPr>
          <p:cNvSpPr/>
          <p:nvPr/>
        </p:nvSpPr>
        <p:spPr>
          <a:xfrm>
            <a:off x="-101601" y="1258784"/>
            <a:ext cx="12453257" cy="1100450"/>
          </a:xfrm>
          <a:prstGeom prst="rect">
            <a:avLst/>
          </a:prstGeom>
          <a:gradFill flip="none" rotWithShape="1">
            <a:gsLst>
              <a:gs pos="54000">
                <a:srgbClr val="FBF9F6"/>
              </a:gs>
              <a:gs pos="0">
                <a:schemeClr val="bg1">
                  <a:alpha val="0"/>
                </a:schemeClr>
              </a:gs>
              <a:gs pos="100000">
                <a:srgbClr val="FAF9F6"/>
              </a:gs>
              <a:gs pos="30000">
                <a:srgbClr val="FBF9F6">
                  <a:alpha val="65016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389-2FF2-2360-AE22-616FEF573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1030"/>
            <a:ext cx="10515600" cy="4304144"/>
          </a:xfrm>
        </p:spPr>
        <p:txBody>
          <a:bodyPr>
            <a:normAutofit/>
          </a:bodyPr>
          <a:lstStyle/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Details about energy, luminosity, magnets, size, etc.</a:t>
            </a:r>
          </a:p>
        </p:txBody>
      </p:sp>
    </p:spTree>
    <p:extLst>
      <p:ext uri="{BB962C8B-B14F-4D97-AF65-F5344CB8AC3E}">
        <p14:creationId xmlns:p14="http://schemas.microsoft.com/office/powerpoint/2010/main" val="435682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ircular structure with many different colored objects&#10;&#10;Description automatically generated with medium confidence">
            <a:extLst>
              <a:ext uri="{FF2B5EF4-FFF2-40B4-BE49-F238E27FC236}">
                <a16:creationId xmlns:a16="http://schemas.microsoft.com/office/drawing/2014/main" id="{1F401CA1-10D1-26B6-CCE6-4112D06413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331" r="9180"/>
          <a:stretch/>
        </p:blipFill>
        <p:spPr>
          <a:xfrm>
            <a:off x="7398327" y="-20782"/>
            <a:ext cx="5829462" cy="6899564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5EAAD97-E763-7219-CE07-C9B4CCAC1327}"/>
              </a:ext>
            </a:extLst>
          </p:cNvPr>
          <p:cNvSpPr/>
          <p:nvPr/>
        </p:nvSpPr>
        <p:spPr>
          <a:xfrm>
            <a:off x="4367797" y="-36518"/>
            <a:ext cx="12203876" cy="691529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rgbClr val="FBF9F6"/>
              </a:gs>
              <a:gs pos="44000">
                <a:srgbClr val="FBF9F6"/>
              </a:gs>
              <a:gs pos="37000">
                <a:schemeClr val="bg1">
                  <a:lumMod val="85000"/>
                  <a:alpha val="75626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AF137EC-0E03-ECFC-8C9C-9EF06BBD4DCF}"/>
              </a:ext>
            </a:extLst>
          </p:cNvPr>
          <p:cNvSpPr txBox="1">
            <a:spLocks/>
          </p:cNvSpPr>
          <p:nvPr/>
        </p:nvSpPr>
        <p:spPr>
          <a:xfrm>
            <a:off x="683820" y="125095"/>
            <a:ext cx="7581101" cy="6750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 Compact Muon Solenoid (CMS)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33A142-EAE9-093A-AF4B-10AEC1EFA306}"/>
              </a:ext>
            </a:extLst>
          </p:cNvPr>
          <p:cNvCxnSpPr>
            <a:cxnSpLocks/>
          </p:cNvCxnSpPr>
          <p:nvPr/>
        </p:nvCxnSpPr>
        <p:spPr>
          <a:xfrm>
            <a:off x="696000" y="717684"/>
            <a:ext cx="7343595" cy="0"/>
          </a:xfrm>
          <a:prstGeom prst="line">
            <a:avLst/>
          </a:prstGeom>
          <a:ln w="12700">
            <a:solidFill>
              <a:srgbClr val="0223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D2B68320-0187-D23F-8C71-FF9F4132E440}"/>
              </a:ext>
            </a:extLst>
          </p:cNvPr>
          <p:cNvSpPr txBox="1">
            <a:spLocks/>
          </p:cNvSpPr>
          <p:nvPr/>
        </p:nvSpPr>
        <p:spPr>
          <a:xfrm>
            <a:off x="838200" y="945977"/>
            <a:ext cx="6358247" cy="54191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Sub-detectors and what they do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Some extra notes about ECAL?</a:t>
            </a:r>
          </a:p>
          <a:p>
            <a:pPr>
              <a:buSzPct val="80000"/>
              <a:tabLst>
                <a:tab pos="1057275" algn="l"/>
              </a:tabLst>
            </a:pPr>
            <a:r>
              <a:rPr lang="en-US" sz="2400" dirty="0">
                <a:solidFill>
                  <a:srgbClr val="0C234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Note about my service work</a:t>
            </a:r>
          </a:p>
        </p:txBody>
      </p:sp>
    </p:spTree>
    <p:extLst>
      <p:ext uri="{BB962C8B-B14F-4D97-AF65-F5344CB8AC3E}">
        <p14:creationId xmlns:p14="http://schemas.microsoft.com/office/powerpoint/2010/main" val="4962549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3933</TotalTime>
  <Words>1196</Words>
  <Application>Microsoft Macintosh PowerPoint</Application>
  <PresentationFormat>Widescreen</PresentationFormat>
  <Paragraphs>212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CMU SERIF ROMAN</vt:lpstr>
      <vt:lpstr>CMU SERIF ROMAN</vt:lpstr>
      <vt:lpstr>Office Theme</vt:lpstr>
      <vt:lpstr>Search for an exotic Higgs boson decay to two pseudoscalar bosons with a four photon final state  Oral Candidacy Proposal  December 13, 2023</vt:lpstr>
      <vt:lpstr>  Outline</vt:lpstr>
      <vt:lpstr>  Introduction</vt:lpstr>
      <vt:lpstr>  Outline</vt:lpstr>
      <vt:lpstr>  The Standard Model</vt:lpstr>
      <vt:lpstr>Extended Higgs Sectors</vt:lpstr>
      <vt:lpstr>  Outline</vt:lpstr>
      <vt:lpstr>  The Large Hadron Collider (LHC)</vt:lpstr>
      <vt:lpstr>PowerPoint Presentation</vt:lpstr>
      <vt:lpstr>  Outline</vt:lpstr>
      <vt:lpstr>  Sample Generation</vt:lpstr>
      <vt:lpstr>  Outline</vt:lpstr>
      <vt:lpstr>  Event Selection</vt:lpstr>
      <vt:lpstr>  Outline</vt:lpstr>
      <vt:lpstr>  Statistical Analysis</vt:lpstr>
      <vt:lpstr>  Outline</vt:lpstr>
      <vt:lpstr>  Advancements on Previous Studies</vt:lpstr>
      <vt:lpstr>  Outline</vt:lpstr>
      <vt:lpstr> 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 Castells</dc:creator>
  <cp:lastModifiedBy>Sergi Castells</cp:lastModifiedBy>
  <cp:revision>27</cp:revision>
  <dcterms:created xsi:type="dcterms:W3CDTF">2023-11-28T22:34:10Z</dcterms:created>
  <dcterms:modified xsi:type="dcterms:W3CDTF">2023-12-01T16:08:08Z</dcterms:modified>
</cp:coreProperties>
</file>

<file path=docProps/thumbnail.jpeg>
</file>